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9"/>
  </p:notesMasterIdLst>
  <p:handoutMasterIdLst>
    <p:handoutMasterId r:id="rId20"/>
  </p:handoutMasterIdLst>
  <p:sldIdLst>
    <p:sldId id="256" r:id="rId5"/>
    <p:sldId id="278" r:id="rId6"/>
    <p:sldId id="258" r:id="rId7"/>
    <p:sldId id="281" r:id="rId8"/>
    <p:sldId id="282" r:id="rId9"/>
    <p:sldId id="283" r:id="rId10"/>
    <p:sldId id="284" r:id="rId11"/>
    <p:sldId id="285" r:id="rId12"/>
    <p:sldId id="286" r:id="rId13"/>
    <p:sldId id="287" r:id="rId14"/>
    <p:sldId id="288" r:id="rId15"/>
    <p:sldId id="289" r:id="rId16"/>
    <p:sldId id="290" r:id="rId17"/>
    <p:sldId id="291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9898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92" autoAdjust="0"/>
    <p:restoredTop sz="90655" autoAdjust="0"/>
  </p:normalViewPr>
  <p:slideViewPr>
    <p:cSldViewPr snapToGrid="0">
      <p:cViewPr varScale="1">
        <p:scale>
          <a:sx n="100" d="100"/>
          <a:sy n="100" d="100"/>
        </p:scale>
        <p:origin x="822" y="90"/>
      </p:cViewPr>
      <p:guideLst/>
    </p:cSldViewPr>
  </p:slideViewPr>
  <p:outlineViewPr>
    <p:cViewPr>
      <p:scale>
        <a:sx n="33" d="100"/>
        <a:sy n="33" d="100"/>
      </p:scale>
      <p:origin x="0" y="-288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3403" y="29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E7F456E-01A6-4013-ACA5-F5492591A24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4983A3-9B9B-4D61-97C9-B9E239A3159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6F32FC-4BD9-442A-A8C6-51598C909FE3}" type="datetimeFigureOut">
              <a:rPr lang="en-US" smtClean="0"/>
              <a:t>4/2/2025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EABE74-7A97-4D17-8390-42ADD25C33C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2C1DBD-1052-425E-BF3C-983304BED5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EEFA9E-C190-4F5C-8394-BD5F1CD55C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8019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6371FA-A98D-41E8-93F4-09945841298A}" type="datetimeFigureOut">
              <a:rPr lang="en-US" smtClean="0"/>
              <a:t>4/2/2025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289C57-55D7-40A4-A101-E74FAC7A092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902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81288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B4DBC7-DD33-5368-EBB3-E352032FC4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868485E-E26F-BD62-80FE-4A918AFB445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6A242FA-2048-4E3D-A474-4210959267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230D64-CB55-F579-0424-E9E63B9ADE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07883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714A9B-61D8-C44B-B0A2-CF496E2883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387BE2D-267B-FDF8-68C3-E4DEFD575B9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E8B1839-6521-EFC1-388E-FED8B4E124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8F232B-DE3A-A85A-9D08-3336255BAFC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17594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4FCB0A-36A0-5E6F-D1B1-BA09EECDC4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7EEDA15-38B2-0166-DEDF-8795DF0EF58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649386E-FE85-69FA-8C95-23CF63C51E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45A88F-3BFC-15E2-4C03-F5EC36B6B90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15165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C9CB77-9332-FB6A-5708-D4419A93F5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7AA8EBA-3126-E364-D04C-7A8AFEE34B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5944D2C-DACD-AD66-885F-B3254C06EC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CA7444-AE80-CE4B-808A-29C8E16BF3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97300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B59ADA-BECB-B315-7CA8-08A91B0DF6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76D2EFB-AD56-F869-F278-20AF0F035C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3074D82-D10F-8F2F-5A24-464212EE24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BA9AF4-5D31-7FB3-5610-1F8F10F40E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88341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25226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39544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53268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6593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8FB188-2E2B-8C12-E63C-696166549F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21FCB07-6B05-FE45-D26B-A013542B4CD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D92AC9F-DCBC-07A5-CCCD-8AA73477CF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B621A3-58C0-811D-334B-C0FF546FBC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92699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C23D18-EC35-9172-B7E3-BE2042B715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1F0DC78-45D8-15E1-C43F-2F1F60556B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08DFD24-6670-AA87-80B9-6AD50495EA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B19F51-796A-4F97-5488-63B4987F89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03651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164EE9-26DE-9F1E-AD08-746E0503E9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FA5C409-4D07-C144-7CC0-E029A1B0A4F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72845D8-866D-0575-66D6-FD158ABD07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96C6E9-06B9-79A5-7BEB-D9FF600866D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76801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039D8B-4F9F-2B2B-E0FE-DCB0949E34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B9C9AE8-F47E-28F8-6C7E-C311342233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50A8B06-6829-7D63-28F5-4BECC7144B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C30F4A-76FF-6640-95AE-ACD511EDD43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94032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41918" y="3329790"/>
            <a:ext cx="4941771" cy="3200400"/>
          </a:xfrm>
        </p:spPr>
        <p:txBody>
          <a:bodyPr anchor="ctr">
            <a:noAutofit/>
          </a:bodyPr>
          <a:lstStyle>
            <a:lvl1pPr algn="l">
              <a:defRPr sz="3600" spc="150" baseline="0"/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04F1E16-9A84-4D0E-9706-79C396AF6A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826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895350"/>
            <a:ext cx="3247662" cy="1917700"/>
          </a:xfrm>
        </p:spPr>
        <p:txBody>
          <a:bodyPr>
            <a:normAutofit/>
          </a:bodyPr>
          <a:lstStyle>
            <a:lvl1pPr algn="l">
              <a:defRPr lang="en-US" sz="24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A14C3057-3BCC-F9A2-98D8-17DDB36F1823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838200" y="2813049"/>
            <a:ext cx="3247662" cy="3238499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5214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4216396" y="895927"/>
            <a:ext cx="7137404" cy="5115889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5F91997C-538B-C8B9-14D7-31A1932F6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1615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1F777EF4-982E-9337-7E82-31DC723C1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34303BA-AFB6-0E22-486F-785994E3B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327564" cy="1505528"/>
            <a:chOff x="0" y="0"/>
            <a:chExt cx="2238376" cy="3105150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66E3A08-02EB-7B54-5089-E7A7F19FD725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1238250" cy="31051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14F9BE5-00B2-ADDF-771C-AB098B36C820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2238376" cy="24765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280816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37192"/>
            <a:ext cx="5655197" cy="1997867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200" y="2705177"/>
            <a:ext cx="5733772" cy="448990"/>
          </a:xfrm>
        </p:spPr>
        <p:txBody>
          <a:bodyPr anchor="ctr">
            <a:no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8199" y="3154166"/>
            <a:ext cx="5733773" cy="3032733"/>
          </a:xfrm>
        </p:spPr>
        <p:txBody>
          <a:bodyPr>
            <a:norm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1pPr>
            <a:lvl2pPr marL="7429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887108" y="2705177"/>
            <a:ext cx="3943627" cy="448989"/>
          </a:xfrm>
        </p:spPr>
        <p:txBody>
          <a:bodyPr anchor="ctr">
            <a:no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0120DFF5-B64A-9744-4500-1D7BBA19BF1C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887107" y="3164867"/>
            <a:ext cx="3943627" cy="3032733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5214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43986" y="6356350"/>
            <a:ext cx="4114800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E0588715-35AD-8BE1-A5FC-E28BDD3854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645" t="319" r="28732" b="73496"/>
          <a:stretch/>
        </p:blipFill>
        <p:spPr>
          <a:xfrm rot="10800000" flipH="1">
            <a:off x="6308436" y="-11"/>
            <a:ext cx="5883564" cy="236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4519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544E9C70-0200-3C21-7766-CB9EA5FBFA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590800" cy="1027906"/>
            <a:chOff x="0" y="0"/>
            <a:chExt cx="2590800" cy="1027906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D5E4B16-2071-DEE9-BE53-F35AFBEFCA57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0"/>
              <a:ext cx="259080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CB2B071-0355-D550-18A8-9D515CA16987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704850" cy="10279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53550"/>
            <a:ext cx="10515600" cy="1325563"/>
          </a:xfrm>
        </p:spPr>
        <p:txBody>
          <a:bodyPr anchor="b"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838200" y="2111381"/>
            <a:ext cx="10515600" cy="357096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BFB554B2-4C33-2975-9F27-94B8AE71DF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03C6776-E983-2BA3-1054-75996FE0F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6800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267200" y="3238103"/>
            <a:ext cx="4179570" cy="2850181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800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D3361C9-310A-4255-A94E-B77588962D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356350"/>
            <a:ext cx="4179570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140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514C6BF-376E-43E8-881D-2E76742699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4229100" y="0"/>
            <a:ext cx="7962901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500" y="1020445"/>
            <a:ext cx="2895600" cy="1325563"/>
          </a:xfrm>
        </p:spPr>
        <p:txBody>
          <a:bodyPr anchor="b">
            <a:normAutofit/>
          </a:bodyPr>
          <a:lstStyle>
            <a:lvl1pPr>
              <a:defRPr sz="28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33500" y="2674013"/>
            <a:ext cx="2895600" cy="3269589"/>
          </a:xfrm>
        </p:spPr>
        <p:txBody>
          <a:bodyPr>
            <a:normAutofit/>
          </a:bodyPr>
          <a:lstStyle>
            <a:lvl1pPr marL="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4pPr>
            <a:lvl5pPr marL="18288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33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124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487018"/>
            <a:ext cx="4179570" cy="3377354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A96E214-6A61-C8A7-B1DB-C8C260C134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557818" cy="6858000"/>
            <a:chOff x="0" y="0"/>
            <a:chExt cx="4762501" cy="5186363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A18BC1BC-99D6-D9F4-19F9-AAE722E2AE61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0" y="876300"/>
              <a:ext cx="4762500" cy="16287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6816F797-248B-2C75-29B9-DB65A809D47B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2638425" y="0"/>
              <a:ext cx="2124076" cy="518636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82501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487680"/>
            <a:ext cx="4179570" cy="3376691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D8E94DD-0F7B-3F92-58EA-5F06D557BF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990667" y="0"/>
            <a:ext cx="1126278" cy="251229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419F5397-34DB-BC88-ADF5-AA470A06FE5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5080"/>
            <a:ext cx="6576291" cy="6872605"/>
          </a:xfrm>
          <a:custGeom>
            <a:avLst/>
            <a:gdLst>
              <a:gd name="connsiteX0" fmla="*/ 0 w 6576291"/>
              <a:gd name="connsiteY0" fmla="*/ 0 h 6867525"/>
              <a:gd name="connsiteX1" fmla="*/ 6576291 w 6576291"/>
              <a:gd name="connsiteY1" fmla="*/ 0 h 6867525"/>
              <a:gd name="connsiteX2" fmla="*/ 6576291 w 6576291"/>
              <a:gd name="connsiteY2" fmla="*/ 6867525 h 6867525"/>
              <a:gd name="connsiteX3" fmla="*/ 0 w 6576291"/>
              <a:gd name="connsiteY3" fmla="*/ 6867525 h 6867525"/>
              <a:gd name="connsiteX4" fmla="*/ 0 w 6576291"/>
              <a:gd name="connsiteY4" fmla="*/ 0 h 6867525"/>
              <a:gd name="connsiteX0" fmla="*/ 0 w 6576291"/>
              <a:gd name="connsiteY0" fmla="*/ 5080 h 6872605"/>
              <a:gd name="connsiteX1" fmla="*/ 3604491 w 6576291"/>
              <a:gd name="connsiteY1" fmla="*/ 0 h 6872605"/>
              <a:gd name="connsiteX2" fmla="*/ 6576291 w 6576291"/>
              <a:gd name="connsiteY2" fmla="*/ 6872605 h 6872605"/>
              <a:gd name="connsiteX3" fmla="*/ 0 w 6576291"/>
              <a:gd name="connsiteY3" fmla="*/ 6872605 h 6872605"/>
              <a:gd name="connsiteX4" fmla="*/ 0 w 6576291"/>
              <a:gd name="connsiteY4" fmla="*/ 5080 h 6872605"/>
              <a:gd name="connsiteX0" fmla="*/ 0 w 6576291"/>
              <a:gd name="connsiteY0" fmla="*/ 0 h 6867525"/>
              <a:gd name="connsiteX1" fmla="*/ 3624811 w 6576291"/>
              <a:gd name="connsiteY1" fmla="*/ 10160 h 6867525"/>
              <a:gd name="connsiteX2" fmla="*/ 6576291 w 6576291"/>
              <a:gd name="connsiteY2" fmla="*/ 6867525 h 6867525"/>
              <a:gd name="connsiteX3" fmla="*/ 0 w 6576291"/>
              <a:gd name="connsiteY3" fmla="*/ 6867525 h 6867525"/>
              <a:gd name="connsiteX4" fmla="*/ 0 w 6576291"/>
              <a:gd name="connsiteY4" fmla="*/ 0 h 6867525"/>
              <a:gd name="connsiteX0" fmla="*/ 0 w 6576291"/>
              <a:gd name="connsiteY0" fmla="*/ 5080 h 6872605"/>
              <a:gd name="connsiteX1" fmla="*/ 3629891 w 6576291"/>
              <a:gd name="connsiteY1" fmla="*/ 0 h 6872605"/>
              <a:gd name="connsiteX2" fmla="*/ 6576291 w 6576291"/>
              <a:gd name="connsiteY2" fmla="*/ 6872605 h 6872605"/>
              <a:gd name="connsiteX3" fmla="*/ 0 w 6576291"/>
              <a:gd name="connsiteY3" fmla="*/ 6872605 h 6872605"/>
              <a:gd name="connsiteX4" fmla="*/ 0 w 6576291"/>
              <a:gd name="connsiteY4" fmla="*/ 5080 h 6872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76291" h="6872605">
                <a:moveTo>
                  <a:pt x="0" y="5080"/>
                </a:moveTo>
                <a:lnTo>
                  <a:pt x="3629891" y="0"/>
                </a:lnTo>
                <a:lnTo>
                  <a:pt x="6576291" y="6872605"/>
                </a:lnTo>
                <a:lnTo>
                  <a:pt x="0" y="6872605"/>
                </a:lnTo>
                <a:lnTo>
                  <a:pt x="0" y="5080"/>
                </a:lnTo>
                <a:close/>
              </a:path>
            </a:pathLst>
          </a:custGeom>
        </p:spPr>
        <p:txBody>
          <a:bodyPr lIns="182880" tIns="182880" bIns="91440"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40186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22318" y="268360"/>
            <a:ext cx="7288282" cy="2121177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EAC9D25F-5B3D-F5B2-5D02-C6BC6AA8987B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322388" y="2763078"/>
            <a:ext cx="7288212" cy="340705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1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8E16CF1-2502-F2F0-2C27-2DD7979033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096374" y="-25401"/>
            <a:ext cx="3095625" cy="6883401"/>
            <a:chOff x="9096375" y="-25401"/>
            <a:chExt cx="3095625" cy="6883401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322A6FB-333C-65AE-23D8-08BCEA174D43}"/>
                </a:ext>
              </a:extLst>
            </p:cNvPr>
            <p:cNvCxnSpPr/>
            <p:nvPr userDrawn="1"/>
          </p:nvCxnSpPr>
          <p:spPr>
            <a:xfrm>
              <a:off x="9096375" y="1497012"/>
              <a:ext cx="30956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62BB247-4598-A983-DEBF-6F042C1DB0BC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9381744" y="-25401"/>
              <a:ext cx="2810256" cy="688340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4E84FEE-D475-A71D-7996-5925602ECF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-1" y="-25403"/>
            <a:ext cx="1210573" cy="20481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7459776D-4049-CB00-C321-0627C169BC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33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EDE114AF-34C6-A062-7340-858BC27DA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97359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406400"/>
            <a:ext cx="4179570" cy="3457971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E045004-3604-59DC-13E0-7A0B2DF78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3296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955F7B05-9431-1FBA-415D-6CF2DF562B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093633" cy="391239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568961"/>
            <a:ext cx="8420100" cy="1780860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97255"/>
            <a:ext cx="3924300" cy="464499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07FF22E3-5928-787E-B062-FA18127D3BD9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2933700" y="3251596"/>
            <a:ext cx="3943627" cy="3234264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97255"/>
            <a:ext cx="3943627" cy="464499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178E4D0B-96F1-45F3-6B2A-5FA31A37257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410173" y="3251595"/>
            <a:ext cx="3943627" cy="3234264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5F41582C-9AD2-F126-40F3-D43E77D158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6926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341F76B1-7BEF-7A88-1394-1164BFF08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012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41120" y="558801"/>
            <a:ext cx="9953308" cy="1780860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A217F83-0BDB-C70B-29FE-2651DE1915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429817" y="0"/>
            <a:ext cx="7762183" cy="2754814"/>
            <a:chOff x="7334250" y="0"/>
            <a:chExt cx="4857750" cy="1724025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0C62368-3F79-C078-7086-B23D2F5A09F8}"/>
                </a:ext>
              </a:extLst>
            </p:cNvPr>
            <p:cNvCxnSpPr/>
            <p:nvPr userDrawn="1"/>
          </p:nvCxnSpPr>
          <p:spPr>
            <a:xfrm flipH="1" flipV="1">
              <a:off x="7334250" y="0"/>
              <a:ext cx="485775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09BDD71-BF2E-BDB0-A625-D8371AEA1CA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487150" y="0"/>
              <a:ext cx="704850" cy="17240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83354B96-CD25-BE1C-8CA2-3825F820B75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41120" y="2960877"/>
            <a:ext cx="2722880" cy="35128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CDD81865-54C7-7674-4B2E-041D05C1D146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1341120" y="3392035"/>
            <a:ext cx="2722880" cy="2907164"/>
          </a:xfrm>
        </p:spPr>
        <p:txBody>
          <a:bodyPr tIns="0">
            <a:normAutofit/>
          </a:bodyPr>
          <a:lstStyle>
            <a:lvl1pPr marL="283464" indent="-283464">
              <a:lnSpc>
                <a:spcPct val="100000"/>
              </a:lnSpc>
              <a:buFont typeface="+mj-lt"/>
              <a:buAutoNum type="arabicPeriod"/>
              <a:defRPr sz="1800" b="0" spc="50" baseline="0"/>
            </a:lvl1pPr>
            <a:lvl2pPr marL="566928" indent="-342900">
              <a:lnSpc>
                <a:spcPct val="100000"/>
              </a:lnSpc>
              <a:spcBef>
                <a:spcPts val="1000"/>
              </a:spcBef>
              <a:buFont typeface="+mj-lt"/>
              <a:buAutoNum type="alphaLcPeriod"/>
              <a:defRPr sz="1800" spc="50" baseline="0"/>
            </a:lvl2pPr>
            <a:lvl3pPr marL="850392" indent="-342900">
              <a:lnSpc>
                <a:spcPct val="100000"/>
              </a:lnSpc>
              <a:spcBef>
                <a:spcPts val="1000"/>
              </a:spcBef>
              <a:buFont typeface="+mj-lt"/>
              <a:buAutoNum type="arabicParenR"/>
              <a:defRPr sz="1800" spc="50" baseline="0"/>
            </a:lvl3pPr>
            <a:lvl4pPr marL="1042416" indent="-342900">
              <a:lnSpc>
                <a:spcPct val="100000"/>
              </a:lnSpc>
              <a:spcBef>
                <a:spcPts val="1000"/>
              </a:spcBef>
              <a:buFont typeface="+mj-lt"/>
              <a:buAutoNum type="alphaLcParenR"/>
              <a:defRPr sz="1800" spc="50" baseline="0"/>
            </a:lvl4pPr>
            <a:lvl5pPr marL="1074420" indent="-400050">
              <a:lnSpc>
                <a:spcPct val="100000"/>
              </a:lnSpc>
              <a:spcBef>
                <a:spcPts val="1000"/>
              </a:spcBef>
              <a:buFont typeface="+mj-lt"/>
              <a:buAutoNum type="romanLcPeriod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6F39BA57-7F1C-623F-BC7F-B689C5AC33EA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4754881" y="2960877"/>
            <a:ext cx="5516880" cy="35128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94BF07A4-5A33-0B3C-A378-AB2435F1D5F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754881" y="3324859"/>
            <a:ext cx="5506720" cy="3031489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63DC63A6-41FE-6C2D-9A53-0AE4A6DBF39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1333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0B5130EC-B05B-5489-FBEC-DBEB6D1E737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20855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B2CC92D-F90A-CB67-4860-D6939AC295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3094182" y="0"/>
            <a:ext cx="1745673" cy="38977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4" y="1671639"/>
            <a:ext cx="5884027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4C376638-5C5B-8E5B-0C26-8F63B98EA41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28230" y="-9144"/>
            <a:ext cx="5481955" cy="6876288"/>
          </a:xfrm>
          <a:custGeom>
            <a:avLst/>
            <a:gdLst>
              <a:gd name="connsiteX0" fmla="*/ 0 w 5476875"/>
              <a:gd name="connsiteY0" fmla="*/ 0 h 6858000"/>
              <a:gd name="connsiteX1" fmla="*/ 5476875 w 5476875"/>
              <a:gd name="connsiteY1" fmla="*/ 0 h 6858000"/>
              <a:gd name="connsiteX2" fmla="*/ 5476875 w 5476875"/>
              <a:gd name="connsiteY2" fmla="*/ 6858000 h 6858000"/>
              <a:gd name="connsiteX3" fmla="*/ 0 w 5476875"/>
              <a:gd name="connsiteY3" fmla="*/ 6858000 h 6858000"/>
              <a:gd name="connsiteX4" fmla="*/ 0 w 5476875"/>
              <a:gd name="connsiteY4" fmla="*/ 0 h 6858000"/>
              <a:gd name="connsiteX0" fmla="*/ 0 w 5476875"/>
              <a:gd name="connsiteY0" fmla="*/ 0 h 6858000"/>
              <a:gd name="connsiteX1" fmla="*/ 2520315 w 5476875"/>
              <a:gd name="connsiteY1" fmla="*/ 0 h 6858000"/>
              <a:gd name="connsiteX2" fmla="*/ 5476875 w 5476875"/>
              <a:gd name="connsiteY2" fmla="*/ 6858000 h 6858000"/>
              <a:gd name="connsiteX3" fmla="*/ 0 w 5476875"/>
              <a:gd name="connsiteY3" fmla="*/ 6858000 h 6858000"/>
              <a:gd name="connsiteX4" fmla="*/ 0 w 5476875"/>
              <a:gd name="connsiteY4" fmla="*/ 0 h 6858000"/>
              <a:gd name="connsiteX0" fmla="*/ 5080 w 5481955"/>
              <a:gd name="connsiteY0" fmla="*/ 0 h 6858000"/>
              <a:gd name="connsiteX1" fmla="*/ 2525395 w 5481955"/>
              <a:gd name="connsiteY1" fmla="*/ 0 h 6858000"/>
              <a:gd name="connsiteX2" fmla="*/ 5481955 w 5481955"/>
              <a:gd name="connsiteY2" fmla="*/ 6858000 h 6858000"/>
              <a:gd name="connsiteX3" fmla="*/ 5080 w 5481955"/>
              <a:gd name="connsiteY3" fmla="*/ 6858000 h 6858000"/>
              <a:gd name="connsiteX4" fmla="*/ 0 w 5481955"/>
              <a:gd name="connsiteY4" fmla="*/ 4805680 h 6858000"/>
              <a:gd name="connsiteX5" fmla="*/ 5080 w 5481955"/>
              <a:gd name="connsiteY5" fmla="*/ 0 h 685800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80568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80568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80568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75996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759960 h 6863080"/>
              <a:gd name="connsiteX5" fmla="*/ 5080 w 5481955"/>
              <a:gd name="connsiteY5" fmla="*/ 0 h 6863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81955" h="6863080">
                <a:moveTo>
                  <a:pt x="5080" y="0"/>
                </a:moveTo>
                <a:lnTo>
                  <a:pt x="2525395" y="0"/>
                </a:lnTo>
                <a:lnTo>
                  <a:pt x="5481955" y="6858000"/>
                </a:lnTo>
                <a:lnTo>
                  <a:pt x="899160" y="6863080"/>
                </a:lnTo>
                <a:cubicBezTo>
                  <a:pt x="506307" y="5933440"/>
                  <a:pt x="413173" y="5720080"/>
                  <a:pt x="0" y="4759960"/>
                </a:cubicBezTo>
                <a:cubicBezTo>
                  <a:pt x="1693" y="3158067"/>
                  <a:pt x="3387" y="1601893"/>
                  <a:pt x="5080" y="0"/>
                </a:cubicBezTo>
                <a:close/>
              </a:path>
            </a:pathLst>
          </a:custGeom>
        </p:spPr>
        <p:txBody>
          <a:bodyPr lIns="274320" tIns="91440" bIns="91440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04569D00-2037-2A8D-943B-22FAC1C0B6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25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75967A9D-0B53-4F3F-0872-495C23A33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643B0E9A-A777-8745-6A36-0A79CB5E036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5453725" y="3660774"/>
            <a:ext cx="5907176" cy="2536826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5214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177805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9061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9" r:id="rId3"/>
    <p:sldLayoutId id="2147483670" r:id="rId4"/>
    <p:sldLayoutId id="2147483651" r:id="rId5"/>
    <p:sldLayoutId id="2147483671" r:id="rId6"/>
    <p:sldLayoutId id="2147483672" r:id="rId7"/>
    <p:sldLayoutId id="2147483673" r:id="rId8"/>
    <p:sldLayoutId id="2147483664" r:id="rId9"/>
    <p:sldLayoutId id="2147483674" r:id="rId10"/>
    <p:sldLayoutId id="2147483653" r:id="rId11"/>
    <p:sldLayoutId id="2147483667" r:id="rId12"/>
    <p:sldLayoutId id="2147483665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75451-6A4B-484B-9ED1-353CCE25B0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06221" y="3772242"/>
            <a:ext cx="5985779" cy="3085758"/>
          </a:xfrm>
        </p:spPr>
        <p:txBody>
          <a:bodyPr anchor="ctr"/>
          <a:lstStyle/>
          <a:p>
            <a:r>
              <a:rPr lang="en-US" sz="3200" dirty="0"/>
              <a:t>Lab 3: Your first hack</a:t>
            </a:r>
            <a:br>
              <a:rPr lang="en-US" sz="3200" dirty="0"/>
            </a:br>
            <a:r>
              <a:rPr lang="en-US" sz="3200" dirty="0"/>
              <a:t>Ryan Coon</a:t>
            </a:r>
            <a:br>
              <a:rPr lang="en-US" sz="3200" dirty="0"/>
            </a:br>
            <a:r>
              <a:rPr lang="en-US" sz="3200" dirty="0"/>
              <a:t>Cyb-610</a:t>
            </a:r>
            <a:br>
              <a:rPr lang="en-US" sz="3200" dirty="0"/>
            </a:br>
            <a:r>
              <a:rPr lang="en-US" sz="3200" dirty="0"/>
              <a:t>professor </a:t>
            </a:r>
            <a:r>
              <a:rPr lang="en-US" sz="3200" dirty="0" err="1"/>
              <a:t>ian</a:t>
            </a:r>
            <a:r>
              <a:rPr lang="en-US" sz="3200" dirty="0"/>
              <a:t> Standefer</a:t>
            </a:r>
            <a:br>
              <a:rPr lang="en-US" sz="3200" dirty="0"/>
            </a:br>
            <a:r>
              <a:rPr lang="en-US" sz="3200" dirty="0"/>
              <a:t>April 2, 2025</a:t>
            </a:r>
          </a:p>
        </p:txBody>
      </p:sp>
    </p:spTree>
    <p:extLst>
      <p:ext uri="{BB962C8B-B14F-4D97-AF65-F5344CB8AC3E}">
        <p14:creationId xmlns:p14="http://schemas.microsoft.com/office/powerpoint/2010/main" val="25860588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1BEAA9-098B-6005-0317-4C7944FC33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5A99CF8F-7787-91C3-5FFE-EC3A059DF469}"/>
              </a:ext>
            </a:extLst>
          </p:cNvPr>
          <p:cNvSpPr txBox="1"/>
          <p:nvPr/>
        </p:nvSpPr>
        <p:spPr>
          <a:xfrm>
            <a:off x="604684" y="3429000"/>
            <a:ext cx="4550989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Nmap –</a:t>
            </a:r>
            <a:r>
              <a:rPr lang="en-US" sz="2000" dirty="0" err="1"/>
              <a:t>sS</a:t>
            </a:r>
            <a:r>
              <a:rPr lang="en-US" sz="2000" dirty="0"/>
              <a:t> –p 192.168.56.9</a:t>
            </a:r>
          </a:p>
          <a:p>
            <a:endParaRPr lang="en-US" sz="2000" dirty="0"/>
          </a:p>
          <a:p>
            <a:r>
              <a:rPr lang="en-US" sz="2000" dirty="0"/>
              <a:t>This scan is an anti-detection scan </a:t>
            </a:r>
          </a:p>
          <a:p>
            <a:r>
              <a:rPr lang="en-US" sz="2000" dirty="0"/>
              <a:t>against things like firewalls and IDS. </a:t>
            </a:r>
          </a:p>
          <a:p>
            <a:r>
              <a:rPr lang="en-US" sz="2000" dirty="0"/>
              <a:t>It allows the user to communicate with </a:t>
            </a:r>
          </a:p>
          <a:p>
            <a:r>
              <a:rPr lang="en-US" sz="2000" dirty="0"/>
              <a:t>a system without fully completing the </a:t>
            </a:r>
          </a:p>
          <a:p>
            <a:r>
              <a:rPr lang="en-US" sz="2000" dirty="0"/>
              <a:t>3-part handshake.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4BBF3EC-3B26-1EC3-5BF4-5CA8BE6134F3}"/>
              </a:ext>
            </a:extLst>
          </p:cNvPr>
          <p:cNvSpPr txBox="1"/>
          <p:nvPr/>
        </p:nvSpPr>
        <p:spPr>
          <a:xfrm>
            <a:off x="604684" y="1696065"/>
            <a:ext cx="35187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Nmap Command 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2E7E8E-1639-6E32-8C27-1158F9FCC3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5673" y="597455"/>
            <a:ext cx="6687566" cy="5675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2771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A602BA-BAEC-F357-C49B-AE629FBAC6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300DCAB2-27AB-28AA-655A-3B040CBC9693}"/>
              </a:ext>
            </a:extLst>
          </p:cNvPr>
          <p:cNvSpPr txBox="1"/>
          <p:nvPr/>
        </p:nvSpPr>
        <p:spPr>
          <a:xfrm>
            <a:off x="589935" y="3089787"/>
            <a:ext cx="4324838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Nmap –</a:t>
            </a:r>
            <a:r>
              <a:rPr lang="en-US" sz="2000" dirty="0" err="1"/>
              <a:t>sn</a:t>
            </a:r>
            <a:r>
              <a:rPr lang="en-US" sz="2000" dirty="0"/>
              <a:t> 192.168.56.9 </a:t>
            </a:r>
          </a:p>
          <a:p>
            <a:endParaRPr lang="en-US" sz="2000" dirty="0"/>
          </a:p>
          <a:p>
            <a:r>
              <a:rPr lang="en-US" sz="2000" dirty="0"/>
              <a:t>This is a no port scan that is used </a:t>
            </a:r>
          </a:p>
          <a:p>
            <a:r>
              <a:rPr lang="en-US" sz="2000" dirty="0"/>
              <a:t>to scan the devices on a network. </a:t>
            </a:r>
          </a:p>
          <a:p>
            <a:r>
              <a:rPr lang="en-US" sz="2000" dirty="0"/>
              <a:t>While it may not seem as useful as </a:t>
            </a:r>
          </a:p>
          <a:p>
            <a:r>
              <a:rPr lang="en-US" sz="2000" dirty="0"/>
              <a:t>a port scan the implications of </a:t>
            </a:r>
          </a:p>
          <a:p>
            <a:r>
              <a:rPr lang="en-US" sz="2000" dirty="0"/>
              <a:t>knowing every device on a network </a:t>
            </a:r>
          </a:p>
          <a:p>
            <a:r>
              <a:rPr lang="en-US" sz="2000" dirty="0"/>
              <a:t>including things like security systems </a:t>
            </a:r>
          </a:p>
          <a:p>
            <a:r>
              <a:rPr lang="en-US" sz="2000" dirty="0"/>
              <a:t>or ring doorbells is very intrusive.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8D9123E-CA77-45A5-97BF-B42BB2C71CD7}"/>
              </a:ext>
            </a:extLst>
          </p:cNvPr>
          <p:cNvSpPr txBox="1"/>
          <p:nvPr/>
        </p:nvSpPr>
        <p:spPr>
          <a:xfrm>
            <a:off x="589935" y="1401097"/>
            <a:ext cx="35187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Nmap Command 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E15E35-8B43-7722-EA9F-5E52FCBB0E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5393" y="740858"/>
            <a:ext cx="6284306" cy="5376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013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756A17-38B4-A4D7-6F0C-7D3A47B0D6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FB37DC0-F034-47EE-631D-B3B4645E22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78DED0-42DE-70A5-7D16-6BA75429D785}"/>
              </a:ext>
            </a:extLst>
          </p:cNvPr>
          <p:cNvSpPr txBox="1"/>
          <p:nvPr/>
        </p:nvSpPr>
        <p:spPr>
          <a:xfrm>
            <a:off x="2905125" y="171450"/>
            <a:ext cx="687393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Flaw Hypothesis Methodology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ED3897-03E5-0011-7397-618FBA861779}"/>
              </a:ext>
            </a:extLst>
          </p:cNvPr>
          <p:cNvSpPr txBox="1"/>
          <p:nvPr/>
        </p:nvSpPr>
        <p:spPr>
          <a:xfrm>
            <a:off x="1941884" y="1847850"/>
            <a:ext cx="1001979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 flaw hypothesis approach, a systems analysis and penetration prediction technique, </a:t>
            </a:r>
          </a:p>
          <a:p>
            <a:r>
              <a:rPr lang="en-US" dirty="0"/>
              <a:t>begins by identifying potential software vulnerabilities through a review of system requirements </a:t>
            </a:r>
          </a:p>
          <a:p>
            <a:r>
              <a:rPr lang="en-US" dirty="0"/>
              <a:t>and documentation. This list of potential weaknesses is then prioritized based on their likelihood </a:t>
            </a:r>
          </a:p>
          <a:p>
            <a:r>
              <a:rPr lang="en-US" dirty="0"/>
              <a:t>and the ease with which they could be exploited to gain unauthorized access or compromise data. </a:t>
            </a:r>
          </a:p>
          <a:p>
            <a:r>
              <a:rPr lang="en-US" dirty="0"/>
              <a:t>This prioritized list subsequently guides the actual system testing.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52567F-2B2D-A3C4-0DF6-D36CFD18D19C}"/>
              </a:ext>
            </a:extLst>
          </p:cNvPr>
          <p:cNvSpPr txBox="1"/>
          <p:nvPr/>
        </p:nvSpPr>
        <p:spPr>
          <a:xfrm>
            <a:off x="1941884" y="4801208"/>
            <a:ext cx="944168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My analysis suggests that this system likely has multiple vulnerabilities, with the most easily </a:t>
            </a:r>
          </a:p>
          <a:p>
            <a:r>
              <a:rPr lang="en-US" dirty="0"/>
              <a:t>exploitable being ports 22 and 139. These ports, commonly used for Secure Shell (SSH) and </a:t>
            </a:r>
          </a:p>
          <a:p>
            <a:r>
              <a:rPr lang="en-US" dirty="0"/>
              <a:t>Server Message Block (SMB) protocols respectively, may present significant security risks.</a:t>
            </a:r>
          </a:p>
        </p:txBody>
      </p:sp>
    </p:spTree>
    <p:extLst>
      <p:ext uri="{BB962C8B-B14F-4D97-AF65-F5344CB8AC3E}">
        <p14:creationId xmlns:p14="http://schemas.microsoft.com/office/powerpoint/2010/main" val="4861696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25B5A6-76F5-BCB3-56E2-4B3892129A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980753A-CC8F-EF15-1DCD-FE49AFE3D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B0A2168-49B1-3FBA-38CD-2F2FE083FCF6}"/>
              </a:ext>
            </a:extLst>
          </p:cNvPr>
          <p:cNvSpPr txBox="1"/>
          <p:nvPr/>
        </p:nvSpPr>
        <p:spPr>
          <a:xfrm>
            <a:off x="2905125" y="171450"/>
            <a:ext cx="372339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Flaw 1 - Samba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BDE75B-2A7B-8B46-EFD7-C924BACBD8B1}"/>
              </a:ext>
            </a:extLst>
          </p:cNvPr>
          <p:cNvSpPr txBox="1"/>
          <p:nvPr/>
        </p:nvSpPr>
        <p:spPr>
          <a:xfrm>
            <a:off x="1941884" y="1847850"/>
            <a:ext cx="8990218" cy="20797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>
              <a:lnSpc>
                <a:spcPct val="115000"/>
              </a:lnSpc>
              <a:spcAft>
                <a:spcPts val="800"/>
              </a:spcAft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Vulnerabilities in Samba version 2.2.1a can be exploited using at least two methods. </a:t>
            </a:r>
          </a:p>
          <a:p>
            <a:pPr marL="0" marR="0">
              <a:lnSpc>
                <a:spcPct val="115000"/>
              </a:lnSpc>
              <a:spcAft>
                <a:spcPts val="800"/>
              </a:spcAft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One method leverages Metasploit to gain root access; another uses a Perl script to </a:t>
            </a:r>
          </a:p>
          <a:p>
            <a:pPr marL="0" marR="0">
              <a:lnSpc>
                <a:spcPct val="115000"/>
              </a:lnSpc>
              <a:spcAft>
                <a:spcPts val="800"/>
              </a:spcAft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trigger a heap-based buffer overflow via a crafted Samba request with numerous security </a:t>
            </a:r>
          </a:p>
          <a:p>
            <a:pPr marL="0" marR="0">
              <a:lnSpc>
                <a:spcPct val="115000"/>
              </a:lnSpc>
              <a:spcAft>
                <a:spcPts val="800"/>
              </a:spcAft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descriptors. This second method can cause a denial-of-service (application crash) and </a:t>
            </a:r>
          </a:p>
          <a:p>
            <a:pPr marL="0" marR="0">
              <a:lnSpc>
                <a:spcPct val="115000"/>
              </a:lnSpc>
              <a:spcAft>
                <a:spcPts val="800"/>
              </a:spcAft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potentially allow arbitrary code execution.</a:t>
            </a:r>
          </a:p>
        </p:txBody>
      </p:sp>
    </p:spTree>
    <p:extLst>
      <p:ext uri="{BB962C8B-B14F-4D97-AF65-F5344CB8AC3E}">
        <p14:creationId xmlns:p14="http://schemas.microsoft.com/office/powerpoint/2010/main" val="17221697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39BFAE-2114-4FBA-18E6-B42633E5B1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282EF8F-00AE-AE00-EEC8-2332DA583A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D7706CB-FAEA-2B4A-A0F4-50B34EE022CB}"/>
              </a:ext>
            </a:extLst>
          </p:cNvPr>
          <p:cNvSpPr txBox="1"/>
          <p:nvPr/>
        </p:nvSpPr>
        <p:spPr>
          <a:xfrm>
            <a:off x="2905125" y="171450"/>
            <a:ext cx="44136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Flaw 2 – Open SSH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853B78-5133-8635-A2DF-23084385358D}"/>
              </a:ext>
            </a:extLst>
          </p:cNvPr>
          <p:cNvSpPr txBox="1"/>
          <p:nvPr/>
        </p:nvSpPr>
        <p:spPr>
          <a:xfrm>
            <a:off x="1941884" y="1847850"/>
            <a:ext cx="924952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Exploiting OpenSSH</a:t>
            </a:r>
          </a:p>
          <a:p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Research on OpenSSH 2.9p2 revealed a critical vulnerability stemming from an "off-by-one" </a:t>
            </a:r>
          </a:p>
          <a:p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error within its channel code. This flaw allows malicious actors to potentially gain elevated </a:t>
            </a:r>
          </a:p>
          <a:p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privileges on the system. Additionally, this vulnerability can lead to information disclosure, </a:t>
            </a:r>
          </a:p>
          <a:p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enabling a remote attacker to enumerate all user accounts on the system.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29895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0B3B5FD-DE89-B097-CDFE-74637BA935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5174" y="760609"/>
            <a:ext cx="6326038" cy="533678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54A7BCC-CEDD-1C17-2D9A-58CFA6598745}"/>
              </a:ext>
            </a:extLst>
          </p:cNvPr>
          <p:cNvSpPr txBox="1"/>
          <p:nvPr/>
        </p:nvSpPr>
        <p:spPr>
          <a:xfrm>
            <a:off x="600788" y="3428999"/>
            <a:ext cx="442512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Turned on both the Kali Linux VM</a:t>
            </a:r>
          </a:p>
          <a:p>
            <a:r>
              <a:rPr lang="en-US" sz="2000" dirty="0"/>
              <a:t>And </a:t>
            </a:r>
            <a:r>
              <a:rPr lang="en-US" sz="2000" dirty="0" err="1"/>
              <a:t>Kioptrix</a:t>
            </a:r>
            <a:r>
              <a:rPr lang="en-US" sz="2000" dirty="0"/>
              <a:t> 1 VM. Ran the </a:t>
            </a:r>
            <a:r>
              <a:rPr lang="en-US" sz="2000" dirty="0" err="1"/>
              <a:t>ifconfig</a:t>
            </a:r>
            <a:r>
              <a:rPr lang="en-US" sz="2000" dirty="0"/>
              <a:t> </a:t>
            </a:r>
          </a:p>
          <a:p>
            <a:r>
              <a:rPr lang="en-US" sz="2000" dirty="0"/>
              <a:t>Command on the Kali box. We can see</a:t>
            </a:r>
          </a:p>
          <a:p>
            <a:r>
              <a:rPr lang="en-US" sz="2000" dirty="0"/>
              <a:t>that the Nat network is working </a:t>
            </a:r>
          </a:p>
          <a:p>
            <a:r>
              <a:rPr lang="en-US" sz="2000" dirty="0"/>
              <a:t>Correctly as we have an </a:t>
            </a:r>
            <a:r>
              <a:rPr lang="en-US" sz="2000" dirty="0" err="1"/>
              <a:t>ip</a:t>
            </a:r>
            <a:r>
              <a:rPr lang="en-US" sz="2000" dirty="0"/>
              <a:t> address of </a:t>
            </a:r>
          </a:p>
          <a:p>
            <a:r>
              <a:rPr lang="en-US" sz="2000" dirty="0"/>
              <a:t>192.168.56.8.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BE725D-0FD6-8786-10F4-DC3C40040DF6}"/>
              </a:ext>
            </a:extLst>
          </p:cNvPr>
          <p:cNvSpPr txBox="1"/>
          <p:nvPr/>
        </p:nvSpPr>
        <p:spPr>
          <a:xfrm>
            <a:off x="600788" y="2362200"/>
            <a:ext cx="34473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/>
              <a:t>Ifconfig</a:t>
            </a:r>
            <a:r>
              <a:rPr lang="en-US" sz="3200" dirty="0"/>
              <a:t> Command</a:t>
            </a:r>
          </a:p>
        </p:txBody>
      </p:sp>
    </p:spTree>
    <p:extLst>
      <p:ext uri="{BB962C8B-B14F-4D97-AF65-F5344CB8AC3E}">
        <p14:creationId xmlns:p14="http://schemas.microsoft.com/office/powerpoint/2010/main" val="6087961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ECE635A2-70B8-3EAB-6A18-952B02EBA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F946879-A335-D22B-CE5D-6A96C0B8AB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5862" y="707922"/>
            <a:ext cx="6385728" cy="544215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CE8B142-3C42-F0F6-4E2B-23E695CD0A1A}"/>
              </a:ext>
            </a:extLst>
          </p:cNvPr>
          <p:cNvSpPr txBox="1"/>
          <p:nvPr/>
        </p:nvSpPr>
        <p:spPr>
          <a:xfrm>
            <a:off x="452898" y="3428999"/>
            <a:ext cx="3959610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After verifying that we are on host</a:t>
            </a:r>
          </a:p>
          <a:p>
            <a:r>
              <a:rPr lang="en-US" sz="2000" dirty="0"/>
              <a:t>Only network, we can now run an</a:t>
            </a:r>
          </a:p>
          <a:p>
            <a:r>
              <a:rPr lang="en-US" sz="2000" dirty="0"/>
              <a:t>Nmap scan. We run the </a:t>
            </a:r>
            <a:r>
              <a:rPr lang="en-US" sz="2000" dirty="0" err="1"/>
              <a:t>nmap</a:t>
            </a:r>
            <a:r>
              <a:rPr lang="en-US" sz="2000" dirty="0"/>
              <a:t> </a:t>
            </a:r>
          </a:p>
          <a:p>
            <a:r>
              <a:rPr lang="en-US" sz="2000" dirty="0"/>
              <a:t>Command with the range of</a:t>
            </a:r>
          </a:p>
          <a:p>
            <a:r>
              <a:rPr lang="en-US" sz="2000" dirty="0"/>
              <a:t>192.168.56.0/24 so that only the</a:t>
            </a:r>
          </a:p>
          <a:p>
            <a:r>
              <a:rPr lang="en-US" sz="2000" dirty="0"/>
              <a:t>Last octet is set to scan. This is a </a:t>
            </a:r>
          </a:p>
          <a:p>
            <a:r>
              <a:rPr lang="en-US" sz="2000" dirty="0"/>
              <a:t>Basic ping sweep.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F56206-FBA2-3E16-CE3F-3A963036B509}"/>
              </a:ext>
            </a:extLst>
          </p:cNvPr>
          <p:cNvSpPr txBox="1"/>
          <p:nvPr/>
        </p:nvSpPr>
        <p:spPr>
          <a:xfrm>
            <a:off x="685800" y="2095500"/>
            <a:ext cx="22202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Nmap Scan</a:t>
            </a:r>
          </a:p>
        </p:txBody>
      </p:sp>
    </p:spTree>
    <p:extLst>
      <p:ext uri="{BB962C8B-B14F-4D97-AF65-F5344CB8AC3E}">
        <p14:creationId xmlns:p14="http://schemas.microsoft.com/office/powerpoint/2010/main" val="35715163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F44A959-C2BB-9170-C99C-1A2EDB71B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ED4E83E-ACD1-109D-130B-830C0B7179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4703" y="775331"/>
            <a:ext cx="6223064" cy="530733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02744BA-E8D2-9356-DACC-87ED8E566BCC}"/>
              </a:ext>
            </a:extLst>
          </p:cNvPr>
          <p:cNvSpPr txBox="1"/>
          <p:nvPr/>
        </p:nvSpPr>
        <p:spPr>
          <a:xfrm>
            <a:off x="714990" y="3768521"/>
            <a:ext cx="4975208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After running the </a:t>
            </a:r>
            <a:r>
              <a:rPr lang="en-US" sz="2000" dirty="0" err="1"/>
              <a:t>nmap</a:t>
            </a:r>
            <a:r>
              <a:rPr lang="en-US" sz="2000" dirty="0"/>
              <a:t> scan, we</a:t>
            </a:r>
          </a:p>
          <a:p>
            <a:r>
              <a:rPr lang="en-US" sz="2000" dirty="0"/>
              <a:t>Can see that the </a:t>
            </a:r>
            <a:r>
              <a:rPr lang="en-US" sz="2000" dirty="0" err="1"/>
              <a:t>Kioptrix</a:t>
            </a:r>
            <a:r>
              <a:rPr lang="en-US" sz="2000" dirty="0"/>
              <a:t> 1 </a:t>
            </a:r>
            <a:r>
              <a:rPr lang="en-US" sz="2000" dirty="0" err="1"/>
              <a:t>ip</a:t>
            </a:r>
            <a:r>
              <a:rPr lang="en-US" sz="2000" dirty="0"/>
              <a:t> address</a:t>
            </a:r>
          </a:p>
          <a:p>
            <a:r>
              <a:rPr lang="en-US" sz="2000" dirty="0"/>
              <a:t>Is 192.168.56.9. We then opened Firefox,</a:t>
            </a:r>
          </a:p>
          <a:p>
            <a:r>
              <a:rPr lang="en-US" sz="2000" dirty="0"/>
              <a:t>Entered the </a:t>
            </a:r>
            <a:r>
              <a:rPr lang="en-US" sz="2000" dirty="0" err="1"/>
              <a:t>ip</a:t>
            </a:r>
            <a:r>
              <a:rPr lang="en-US" sz="2000" dirty="0"/>
              <a:t> address and hit enter. This </a:t>
            </a:r>
          </a:p>
          <a:p>
            <a:r>
              <a:rPr lang="en-US" sz="2000" dirty="0"/>
              <a:t>Way pings the </a:t>
            </a:r>
            <a:r>
              <a:rPr lang="en-US" sz="2000" dirty="0" err="1"/>
              <a:t>ip</a:t>
            </a:r>
            <a:r>
              <a:rPr lang="en-US" sz="2000" dirty="0"/>
              <a:t> address and the outcome </a:t>
            </a:r>
          </a:p>
          <a:p>
            <a:r>
              <a:rPr lang="en-US" sz="2000" dirty="0"/>
              <a:t>Shows in the way of the test page.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ED4771F-907B-1A46-02CF-0A72BFB6A66E}"/>
              </a:ext>
            </a:extLst>
          </p:cNvPr>
          <p:cNvSpPr txBox="1"/>
          <p:nvPr/>
        </p:nvSpPr>
        <p:spPr>
          <a:xfrm>
            <a:off x="714990" y="2504704"/>
            <a:ext cx="32091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Ping to test page</a:t>
            </a:r>
          </a:p>
        </p:txBody>
      </p:sp>
    </p:spTree>
    <p:extLst>
      <p:ext uri="{BB962C8B-B14F-4D97-AF65-F5344CB8AC3E}">
        <p14:creationId xmlns:p14="http://schemas.microsoft.com/office/powerpoint/2010/main" val="1034587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EA54D9D0-4C5B-F7E1-84A0-A7F770A9B2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3445" y="588476"/>
            <a:ext cx="6634800" cy="568104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61BC1FF-6F25-7D11-B412-F92C247DD461}"/>
              </a:ext>
            </a:extLst>
          </p:cNvPr>
          <p:cNvSpPr txBox="1"/>
          <p:nvPr/>
        </p:nvSpPr>
        <p:spPr>
          <a:xfrm>
            <a:off x="483755" y="3641315"/>
            <a:ext cx="4661982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If you right click on the webpage</a:t>
            </a:r>
          </a:p>
          <a:p>
            <a:r>
              <a:rPr lang="en-US" sz="2000" dirty="0"/>
              <a:t>And select “View page source”, </a:t>
            </a:r>
          </a:p>
          <a:p>
            <a:r>
              <a:rPr lang="en-US" sz="2000" dirty="0"/>
              <a:t>You will then see all of the source</a:t>
            </a:r>
          </a:p>
          <a:p>
            <a:r>
              <a:rPr lang="en-US" sz="2000" dirty="0"/>
              <a:t>Code and comments that the developers</a:t>
            </a:r>
          </a:p>
          <a:p>
            <a:r>
              <a:rPr lang="en-US" sz="2000" dirty="0"/>
              <a:t>Used.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2261FA9-1FAB-DD80-1EAF-52A0048BDF20}"/>
              </a:ext>
            </a:extLst>
          </p:cNvPr>
          <p:cNvSpPr txBox="1"/>
          <p:nvPr/>
        </p:nvSpPr>
        <p:spPr>
          <a:xfrm>
            <a:off x="483755" y="2351934"/>
            <a:ext cx="33733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Page Source Code</a:t>
            </a:r>
          </a:p>
        </p:txBody>
      </p:sp>
    </p:spTree>
    <p:extLst>
      <p:ext uri="{BB962C8B-B14F-4D97-AF65-F5344CB8AC3E}">
        <p14:creationId xmlns:p14="http://schemas.microsoft.com/office/powerpoint/2010/main" val="6369298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290FC3-B51A-2D3E-9A7E-6556D283EB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DC3FE939-06C7-867B-DC8E-2BDF4ACCCE67}"/>
              </a:ext>
            </a:extLst>
          </p:cNvPr>
          <p:cNvSpPr txBox="1"/>
          <p:nvPr/>
        </p:nvSpPr>
        <p:spPr>
          <a:xfrm>
            <a:off x="223069" y="3555590"/>
            <a:ext cx="5035802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After verifying the </a:t>
            </a:r>
            <a:r>
              <a:rPr lang="en-US" sz="2000" dirty="0" err="1"/>
              <a:t>Kioptrix</a:t>
            </a:r>
            <a:r>
              <a:rPr lang="en-US" sz="2000" dirty="0"/>
              <a:t> 1 </a:t>
            </a:r>
            <a:r>
              <a:rPr lang="en-US" sz="2000" dirty="0" err="1"/>
              <a:t>vm</a:t>
            </a:r>
            <a:r>
              <a:rPr lang="en-US" sz="2000" dirty="0"/>
              <a:t> was </a:t>
            </a:r>
          </a:p>
          <a:p>
            <a:r>
              <a:rPr lang="en-US" sz="2000" dirty="0"/>
              <a:t>Discoverable using an </a:t>
            </a:r>
            <a:r>
              <a:rPr lang="en-US" sz="2000" dirty="0" err="1"/>
              <a:t>nmap</a:t>
            </a:r>
            <a:r>
              <a:rPr lang="en-US" sz="2000" dirty="0"/>
              <a:t> ping,</a:t>
            </a:r>
          </a:p>
          <a:p>
            <a:r>
              <a:rPr lang="en-US" sz="2000" dirty="0"/>
              <a:t>We then run another </a:t>
            </a:r>
            <a:r>
              <a:rPr lang="en-US" sz="2000" dirty="0" err="1"/>
              <a:t>nmap</a:t>
            </a:r>
            <a:r>
              <a:rPr lang="en-US" sz="2000" dirty="0"/>
              <a:t> command.</a:t>
            </a:r>
          </a:p>
          <a:p>
            <a:r>
              <a:rPr lang="en-US" sz="2000" dirty="0"/>
              <a:t>We will run </a:t>
            </a:r>
            <a:r>
              <a:rPr lang="en-US" sz="2000" dirty="0" err="1"/>
              <a:t>nmap</a:t>
            </a:r>
            <a:r>
              <a:rPr lang="en-US" sz="2000" dirty="0"/>
              <a:t> –O against the </a:t>
            </a:r>
            <a:r>
              <a:rPr lang="en-US" sz="2000" dirty="0" err="1"/>
              <a:t>Kioptrix</a:t>
            </a:r>
            <a:r>
              <a:rPr lang="en-US" sz="2000" dirty="0"/>
              <a:t> 1 </a:t>
            </a:r>
          </a:p>
          <a:p>
            <a:r>
              <a:rPr lang="en-US" sz="2000" dirty="0"/>
              <a:t>Ip address. The </a:t>
            </a:r>
            <a:r>
              <a:rPr lang="en-US" sz="2000" dirty="0" err="1"/>
              <a:t>nmap</a:t>
            </a:r>
            <a:r>
              <a:rPr lang="en-US" sz="2000" dirty="0"/>
              <a:t> –O command is</a:t>
            </a:r>
          </a:p>
          <a:p>
            <a:r>
              <a:rPr lang="en-US" sz="2000" dirty="0"/>
              <a:t>Used to scan and identify the targets OS.</a:t>
            </a:r>
          </a:p>
          <a:p>
            <a:r>
              <a:rPr lang="en-US" sz="2000" dirty="0"/>
              <a:t>We can see that </a:t>
            </a:r>
            <a:r>
              <a:rPr lang="en-US" sz="2000" dirty="0" err="1"/>
              <a:t>Kioptrix</a:t>
            </a:r>
            <a:r>
              <a:rPr lang="en-US" sz="2000" dirty="0"/>
              <a:t> is running on a </a:t>
            </a:r>
          </a:p>
          <a:p>
            <a:r>
              <a:rPr lang="en-US" sz="2000" dirty="0"/>
              <a:t>Linux 2.4.9 OS.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D9F89E-B36E-5548-25FA-5FFE325C25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7790" y="562927"/>
            <a:ext cx="6639588" cy="566338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4F890F3-DFCE-E993-E54C-FE0E6D0AB600}"/>
              </a:ext>
            </a:extLst>
          </p:cNvPr>
          <p:cNvSpPr txBox="1"/>
          <p:nvPr/>
        </p:nvSpPr>
        <p:spPr>
          <a:xfrm>
            <a:off x="223069" y="2371725"/>
            <a:ext cx="38280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Nmap –O Command</a:t>
            </a:r>
          </a:p>
        </p:txBody>
      </p:sp>
    </p:spTree>
    <p:extLst>
      <p:ext uri="{BB962C8B-B14F-4D97-AF65-F5344CB8AC3E}">
        <p14:creationId xmlns:p14="http://schemas.microsoft.com/office/powerpoint/2010/main" val="5394574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5B8080-A3FB-60D8-2808-1F5738BA3A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8C7B0FB1-CE49-7C4C-962C-7CA774BE5D92}"/>
              </a:ext>
            </a:extLst>
          </p:cNvPr>
          <p:cNvSpPr txBox="1"/>
          <p:nvPr/>
        </p:nvSpPr>
        <p:spPr>
          <a:xfrm>
            <a:off x="318319" y="4155665"/>
            <a:ext cx="4897174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We will then run the command </a:t>
            </a:r>
            <a:r>
              <a:rPr lang="en-US" sz="2000" dirty="0" err="1"/>
              <a:t>nmap</a:t>
            </a:r>
            <a:endParaRPr lang="en-US" sz="2000" dirty="0"/>
          </a:p>
          <a:p>
            <a:r>
              <a:rPr lang="en-US" sz="2000" dirty="0"/>
              <a:t>-</a:t>
            </a:r>
            <a:r>
              <a:rPr lang="en-US" sz="2000" dirty="0" err="1"/>
              <a:t>sV</a:t>
            </a:r>
            <a:r>
              <a:rPr lang="en-US" sz="2000" dirty="0"/>
              <a:t>. This command addition is dedicated</a:t>
            </a:r>
          </a:p>
          <a:p>
            <a:r>
              <a:rPr lang="en-US" sz="2000" dirty="0"/>
              <a:t>Services. With this command we can use it</a:t>
            </a:r>
          </a:p>
          <a:p>
            <a:r>
              <a:rPr lang="en-US" sz="2000" dirty="0"/>
              <a:t>To find versions, ports, and more details</a:t>
            </a:r>
          </a:p>
          <a:p>
            <a:r>
              <a:rPr lang="en-US" sz="2000" dirty="0"/>
              <a:t>About the system.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54FD0A-C289-4C2F-BC36-4A265434B6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4670" y="545418"/>
            <a:ext cx="6678247" cy="56984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34E1D6F-D309-4E7F-23B8-4D66CE5BF4A7}"/>
              </a:ext>
            </a:extLst>
          </p:cNvPr>
          <p:cNvSpPr txBox="1"/>
          <p:nvPr/>
        </p:nvSpPr>
        <p:spPr>
          <a:xfrm>
            <a:off x="318319" y="3394618"/>
            <a:ext cx="39655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Nmap –</a:t>
            </a:r>
            <a:r>
              <a:rPr lang="en-US" sz="3200" dirty="0" err="1"/>
              <a:t>sV</a:t>
            </a:r>
            <a:r>
              <a:rPr lang="en-US" sz="3200" dirty="0"/>
              <a:t> Command</a:t>
            </a:r>
          </a:p>
        </p:txBody>
      </p:sp>
    </p:spTree>
    <p:extLst>
      <p:ext uri="{BB962C8B-B14F-4D97-AF65-F5344CB8AC3E}">
        <p14:creationId xmlns:p14="http://schemas.microsoft.com/office/powerpoint/2010/main" val="41248847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303414-6063-B9DA-FF34-D4972364AC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A984EFF9-120A-88ED-D975-4F10C9F28CF4}"/>
              </a:ext>
            </a:extLst>
          </p:cNvPr>
          <p:cNvSpPr txBox="1"/>
          <p:nvPr/>
        </p:nvSpPr>
        <p:spPr>
          <a:xfrm>
            <a:off x="394519" y="4002327"/>
            <a:ext cx="4282775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Next we will run an intrusive scan. </a:t>
            </a:r>
          </a:p>
          <a:p>
            <a:r>
              <a:rPr lang="en-US" sz="2000" dirty="0"/>
              <a:t>To do this we will use the command</a:t>
            </a:r>
          </a:p>
          <a:p>
            <a:r>
              <a:rPr lang="en-US" sz="2000" dirty="0"/>
              <a:t>Nmap –p- -A 192.168.56.9. This will </a:t>
            </a:r>
          </a:p>
          <a:p>
            <a:r>
              <a:rPr lang="en-US" sz="2000" dirty="0"/>
              <a:t>Provide information on all open ports</a:t>
            </a:r>
          </a:p>
          <a:p>
            <a:r>
              <a:rPr lang="en-US" sz="2000" dirty="0"/>
              <a:t>That can be possible vulnerabilities. </a:t>
            </a:r>
          </a:p>
          <a:p>
            <a:r>
              <a:rPr lang="en-US" sz="2000" dirty="0"/>
              <a:t>This is a full network scan to see all</a:t>
            </a:r>
          </a:p>
          <a:p>
            <a:r>
              <a:rPr lang="en-US" sz="2000" dirty="0"/>
              <a:t>Devices on the network.</a:t>
            </a:r>
          </a:p>
        </p:txBody>
      </p:sp>
      <p:pic>
        <p:nvPicPr>
          <p:cNvPr id="2" name="Recording 2025-04-02 215755">
            <a:hlinkClick r:id="" action="ppaction://media"/>
            <a:extLst>
              <a:ext uri="{FF2B5EF4-FFF2-40B4-BE49-F238E27FC236}">
                <a16:creationId xmlns:a16="http://schemas.microsoft.com/office/drawing/2014/main" id="{9EC39658-AC5E-AAA7-1A64-9686A2D9CA1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857166" y="608904"/>
            <a:ext cx="6641588" cy="564019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D8AA8D6-BE77-4FB4-24BA-BA14EEEE6166}"/>
              </a:ext>
            </a:extLst>
          </p:cNvPr>
          <p:cNvSpPr txBox="1"/>
          <p:nvPr/>
        </p:nvSpPr>
        <p:spPr>
          <a:xfrm>
            <a:off x="394519" y="3343275"/>
            <a:ext cx="45191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Nmap –p- -A Command</a:t>
            </a:r>
          </a:p>
        </p:txBody>
      </p:sp>
    </p:spTree>
    <p:extLst>
      <p:ext uri="{BB962C8B-B14F-4D97-AF65-F5344CB8AC3E}">
        <p14:creationId xmlns:p14="http://schemas.microsoft.com/office/powerpoint/2010/main" val="3289708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4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94CB8C-AB7A-F8A8-594C-EF0C8917A9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59464E2A-4333-9995-55B9-AE534587ED30}"/>
              </a:ext>
            </a:extLst>
          </p:cNvPr>
          <p:cNvSpPr txBox="1"/>
          <p:nvPr/>
        </p:nvSpPr>
        <p:spPr>
          <a:xfrm>
            <a:off x="483755" y="3429000"/>
            <a:ext cx="4690771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Nmap –</a:t>
            </a:r>
            <a:r>
              <a:rPr lang="en-US" sz="2000" dirty="0" err="1"/>
              <a:t>sV</a:t>
            </a:r>
            <a:r>
              <a:rPr lang="en-US" sz="2000" dirty="0"/>
              <a:t> –p 80 –script http-</a:t>
            </a:r>
            <a:r>
              <a:rPr lang="en-US" sz="2000" dirty="0" err="1"/>
              <a:t>enum</a:t>
            </a:r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This scan is an intrusion scan of the port</a:t>
            </a:r>
          </a:p>
          <a:p>
            <a:r>
              <a:rPr lang="en-US" sz="2000" dirty="0"/>
              <a:t> 80 which is an http port associated with</a:t>
            </a:r>
          </a:p>
          <a:p>
            <a:r>
              <a:rPr lang="en-US" sz="2000" dirty="0"/>
              <a:t> the web. It is used to find vulnerabilities</a:t>
            </a:r>
          </a:p>
          <a:p>
            <a:r>
              <a:rPr lang="en-US" sz="2000" dirty="0"/>
              <a:t> and other anomalies associated with</a:t>
            </a:r>
          </a:p>
          <a:p>
            <a:r>
              <a:rPr lang="en-US" sz="2000" dirty="0"/>
              <a:t> that specific port.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05A92A3-039C-55F4-52D9-944EE7BB55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4724" y="698836"/>
            <a:ext cx="6423521" cy="54603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96F0528-99EB-DF34-92C5-B4428B990E89}"/>
              </a:ext>
            </a:extLst>
          </p:cNvPr>
          <p:cNvSpPr txBox="1"/>
          <p:nvPr/>
        </p:nvSpPr>
        <p:spPr>
          <a:xfrm>
            <a:off x="483755" y="1371600"/>
            <a:ext cx="35187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Nmap Command 1</a:t>
            </a:r>
          </a:p>
        </p:txBody>
      </p:sp>
    </p:spTree>
    <p:extLst>
      <p:ext uri="{BB962C8B-B14F-4D97-AF65-F5344CB8AC3E}">
        <p14:creationId xmlns:p14="http://schemas.microsoft.com/office/powerpoint/2010/main" val="24760856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ustom" id="{F85C13B5-8B75-4CB8-BA5E-9CAC0747196D}" vid="{617487EE-AB70-4C55-8A81-E6744CC4A2C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CABF691C-888B-4061-8A6F-D5CE84A0254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EDE3176-A15D-46A3-BDDB-64A0D736322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9168DCE-134F-4610-A6AA-88CEBE8D71D2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73</TotalTime>
  <Words>772</Words>
  <Application>Microsoft Office PowerPoint</Application>
  <PresentationFormat>Widescreen</PresentationFormat>
  <Paragraphs>118</Paragraphs>
  <Slides>14</Slides>
  <Notes>14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Aptos</vt:lpstr>
      <vt:lpstr>Arial</vt:lpstr>
      <vt:lpstr>Calibri</vt:lpstr>
      <vt:lpstr>Tenorite</vt:lpstr>
      <vt:lpstr>Custom</vt:lpstr>
      <vt:lpstr>Lab 3: Your first hack Ryan Coon Cyb-610 professor ian Standefer April 2, 2025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Basic Presentation</dc:title>
  <dc:creator>r coon</dc:creator>
  <cp:lastModifiedBy>r coon</cp:lastModifiedBy>
  <cp:revision>3</cp:revision>
  <dcterms:created xsi:type="dcterms:W3CDTF">2024-02-14T19:04:18Z</dcterms:created>
  <dcterms:modified xsi:type="dcterms:W3CDTF">2025-04-03T03:31:37Z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